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9"/>
  </p:notesMasterIdLst>
  <p:sldIdLst>
    <p:sldId id="256" r:id="rId2"/>
    <p:sldId id="262" r:id="rId3"/>
    <p:sldId id="257" r:id="rId4"/>
    <p:sldId id="258" r:id="rId5"/>
    <p:sldId id="259" r:id="rId6"/>
    <p:sldId id="261" r:id="rId7"/>
    <p:sldId id="260"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76738" autoAdjust="0"/>
  </p:normalViewPr>
  <p:slideViewPr>
    <p:cSldViewPr>
      <p:cViewPr varScale="1">
        <p:scale>
          <a:sx n="77" d="100"/>
          <a:sy n="77" d="100"/>
        </p:scale>
        <p:origin x="96" y="1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67D9E5F-CC8A-4478-99ED-8B9A84EC1900}" type="datetimeFigureOut">
              <a:rPr lang="en-US" smtClean="0"/>
              <a:t>5/7/2024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63B6A86-80C4-4F11-8FE3-AE1D5FB84114}" type="slidenum">
              <a:rPr lang="en-US" smtClean="0"/>
              <a:t>‹#›</a:t>
            </a:fld>
            <a:endParaRPr lang="en-US"/>
          </a:p>
        </p:txBody>
      </p:sp>
    </p:spTree>
    <p:extLst>
      <p:ext uri="{BB962C8B-B14F-4D97-AF65-F5344CB8AC3E}">
        <p14:creationId xmlns:p14="http://schemas.microsoft.com/office/powerpoint/2010/main" val="420910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hinkculturalhealth.hhs.gov/"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Hello, and welcome to Community</a:t>
            </a:r>
            <a:r>
              <a:rPr lang="en-US" baseline="0" dirty="0"/>
              <a:t> First Health Plans Cultural &amp; Linguistic Competency Training. Thank you for joining us. Let’s begin!</a:t>
            </a:r>
            <a:endParaRPr lang="en-US" dirty="0"/>
          </a:p>
        </p:txBody>
      </p:sp>
      <p:sp>
        <p:nvSpPr>
          <p:cNvPr id="4" name="Slide Number Placeholder 3"/>
          <p:cNvSpPr>
            <a:spLocks noGrp="1"/>
          </p:cNvSpPr>
          <p:nvPr>
            <p:ph type="sldNum" sz="quarter" idx="10"/>
          </p:nvPr>
        </p:nvSpPr>
        <p:spPr/>
        <p:txBody>
          <a:bodyPr/>
          <a:lstStyle/>
          <a:p>
            <a:fld id="{D63B6A86-80C4-4F11-8FE3-AE1D5FB84114}" type="slidenum">
              <a:rPr lang="en-US" smtClean="0"/>
              <a:t>1</a:t>
            </a:fld>
            <a:endParaRPr lang="en-US"/>
          </a:p>
        </p:txBody>
      </p:sp>
    </p:spTree>
    <p:extLst>
      <p:ext uri="{BB962C8B-B14F-4D97-AF65-F5344CB8AC3E}">
        <p14:creationId xmlns:p14="http://schemas.microsoft.com/office/powerpoint/2010/main" val="1491382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Youtube</a:t>
            </a:r>
            <a:r>
              <a:rPr lang="en-US" dirty="0"/>
              <a:t> video is taken from </a:t>
            </a:r>
            <a:r>
              <a:rPr lang="en-US" dirty="0">
                <a:hlinkClick r:id="rId3"/>
              </a:rPr>
              <a:t>Home - Think Cultural Health (hhs.gov)</a:t>
            </a:r>
            <a:endParaRPr lang="en-US" dirty="0"/>
          </a:p>
          <a:p>
            <a:r>
              <a:rPr lang="en-US" dirty="0"/>
              <a:t>It is a 6:41 video. </a:t>
            </a:r>
          </a:p>
        </p:txBody>
      </p:sp>
      <p:sp>
        <p:nvSpPr>
          <p:cNvPr id="4" name="Slide Number Placeholder 3"/>
          <p:cNvSpPr>
            <a:spLocks noGrp="1"/>
          </p:cNvSpPr>
          <p:nvPr>
            <p:ph type="sldNum" sz="quarter" idx="5"/>
          </p:nvPr>
        </p:nvSpPr>
        <p:spPr/>
        <p:txBody>
          <a:bodyPr/>
          <a:lstStyle/>
          <a:p>
            <a:fld id="{D63B6A86-80C4-4F11-8FE3-AE1D5FB84114}" type="slidenum">
              <a:rPr lang="en-US" smtClean="0"/>
              <a:t>2</a:t>
            </a:fld>
            <a:endParaRPr lang="en-US"/>
          </a:p>
        </p:txBody>
      </p:sp>
    </p:spTree>
    <p:extLst>
      <p:ext uri="{BB962C8B-B14F-4D97-AF65-F5344CB8AC3E}">
        <p14:creationId xmlns:p14="http://schemas.microsoft.com/office/powerpoint/2010/main" val="2680034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What</a:t>
            </a:r>
            <a:r>
              <a:rPr lang="en-US" baseline="0" dirty="0"/>
              <a:t> does it mean when we hear cultural and linguistic competency practices?  </a:t>
            </a:r>
          </a:p>
          <a:p>
            <a:r>
              <a:rPr lang="en-US" baseline="0" dirty="0"/>
              <a:t>These practices seek…</a:t>
            </a:r>
            <a:endParaRPr lang="en-US" dirty="0"/>
          </a:p>
        </p:txBody>
      </p:sp>
      <p:sp>
        <p:nvSpPr>
          <p:cNvPr id="4" name="Slide Number Placeholder 3"/>
          <p:cNvSpPr>
            <a:spLocks noGrp="1"/>
          </p:cNvSpPr>
          <p:nvPr>
            <p:ph type="sldNum" sz="quarter" idx="10"/>
          </p:nvPr>
        </p:nvSpPr>
        <p:spPr/>
        <p:txBody>
          <a:bodyPr/>
          <a:lstStyle/>
          <a:p>
            <a:fld id="{D63B6A86-80C4-4F11-8FE3-AE1D5FB84114}" type="slidenum">
              <a:rPr lang="en-US" smtClean="0"/>
              <a:t>3</a:t>
            </a:fld>
            <a:endParaRPr lang="en-US"/>
          </a:p>
        </p:txBody>
      </p:sp>
    </p:spTree>
    <p:extLst>
      <p:ext uri="{BB962C8B-B14F-4D97-AF65-F5344CB8AC3E}">
        <p14:creationId xmlns:p14="http://schemas.microsoft.com/office/powerpoint/2010/main" val="1820246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050" b="0" dirty="0"/>
              <a:t>What does that mean to</a:t>
            </a:r>
            <a:r>
              <a:rPr lang="en-US" sz="1050" b="0" baseline="0" dirty="0"/>
              <a:t> us as staff?  Here are some examples: </a:t>
            </a:r>
          </a:p>
          <a:p>
            <a:endParaRPr lang="en-US" sz="1050" b="0" baseline="0" dirty="0"/>
          </a:p>
          <a:p>
            <a:r>
              <a:rPr lang="en-US" sz="1050" b="0" baseline="0" dirty="0"/>
              <a:t>Make sure the practice or office providing the services has written policies and procedures on nondiscrimination and how to respond to individual complaints. Also, make sure they are posted for members and that your staff is aware of where they can locate those policies and procedures. </a:t>
            </a:r>
          </a:p>
          <a:p>
            <a:endParaRPr lang="en-US" sz="1050" b="0" baseline="0" dirty="0"/>
          </a:p>
          <a:p>
            <a:r>
              <a:rPr lang="en-US" sz="1050" b="0" baseline="0" dirty="0"/>
              <a:t>Make sure that all the office's services are accessible to all patients. Don’t provide certain services only to certain patients.</a:t>
            </a:r>
          </a:p>
          <a:p>
            <a:endParaRPr lang="en-US" sz="1050" b="0" baseline="0" dirty="0"/>
          </a:p>
          <a:p>
            <a:r>
              <a:rPr lang="en-US" sz="1050" b="0" baseline="0" dirty="0"/>
              <a:t>Providers can make reasonable modifications in their practice without fundamental alteration; this means they should not make any alteration so significant that it changes the essential nature of the goods</a:t>
            </a:r>
            <a:r>
              <a:rPr lang="en-US" sz="1050" b="0" dirty="0"/>
              <a:t> and services.  </a:t>
            </a:r>
          </a:p>
          <a:p>
            <a:endParaRPr lang="en-US" sz="1050" b="0" dirty="0"/>
          </a:p>
          <a:p>
            <a:r>
              <a:rPr lang="en-US" sz="1050" b="0" dirty="0"/>
              <a:t>Provide services in the most integrated setting possible. Create a setting that enables individuals with disabilities who are in your care to interact with non-disabled persons to the fullest.  extent possible</a:t>
            </a:r>
          </a:p>
          <a:p>
            <a:endParaRPr lang="en-US" sz="1050" b="0" dirty="0"/>
          </a:p>
          <a:p>
            <a:r>
              <a:rPr lang="en-US" sz="1050" b="0" dirty="0"/>
              <a:t>Provide auxiliary aids and services to patients with disabilities, including services, items, and or equipment to assist in effective communication between a person who has a hearing, vision, or speech disability and a person who may not. This can also include aids such as an interpreter or visual aids. </a:t>
            </a:r>
          </a:p>
          <a:p>
            <a:endParaRPr lang="en-US" sz="105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t>You</a:t>
            </a:r>
            <a:r>
              <a:rPr lang="en-US" sz="1050" b="0" baseline="0" dirty="0"/>
              <a:t> want to identify individuals who need technical assistance. For example, if you see someone who is not familiar with the new office iPads that are used to check in, the individual might not be familiar with the equipment or the software.</a:t>
            </a:r>
          </a:p>
          <a:p>
            <a:endParaRPr lang="en-US" sz="1050" b="0" dirty="0"/>
          </a:p>
        </p:txBody>
      </p:sp>
      <p:sp>
        <p:nvSpPr>
          <p:cNvPr id="4" name="Slide Number Placeholder 3"/>
          <p:cNvSpPr>
            <a:spLocks noGrp="1"/>
          </p:cNvSpPr>
          <p:nvPr>
            <p:ph type="sldNum" sz="quarter" idx="10"/>
          </p:nvPr>
        </p:nvSpPr>
        <p:spPr/>
        <p:txBody>
          <a:bodyPr/>
          <a:lstStyle/>
          <a:p>
            <a:fld id="{D63B6A86-80C4-4F11-8FE3-AE1D5FB84114}" type="slidenum">
              <a:rPr lang="en-US" smtClean="0"/>
              <a:t>4</a:t>
            </a:fld>
            <a:endParaRPr lang="en-US"/>
          </a:p>
        </p:txBody>
      </p:sp>
    </p:spTree>
    <p:extLst>
      <p:ext uri="{BB962C8B-B14F-4D97-AF65-F5344CB8AC3E}">
        <p14:creationId xmlns:p14="http://schemas.microsoft.com/office/powerpoint/2010/main" val="344857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050" b="0" dirty="0"/>
          </a:p>
          <a:p>
            <a:r>
              <a:rPr lang="en-US" sz="1050" b="0" dirty="0"/>
              <a:t>Use gender-neutral language in the eligibility area.  Ensure the language avoids bias towards a particular sex or social gender.</a:t>
            </a:r>
          </a:p>
          <a:p>
            <a:endParaRPr lang="en-US" sz="105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a:t>Be aware of your assumptions, don’t assume that every patient that comes in your office knows how to check in or where they are going. It’s better to ask questions to get the information, than jump to conclusions.</a:t>
            </a:r>
          </a:p>
          <a:p>
            <a:endParaRPr lang="en-US" sz="1050" b="0" dirty="0"/>
          </a:p>
          <a:p>
            <a:r>
              <a:rPr lang="en-US" sz="1050" b="0" dirty="0"/>
              <a:t>Conduct outreach and recruitment in a manner that is accessible to all persons regardless of gender.  If your office has recruiting or community outreach services or events, ensure that your team is conducting them in a manner that is accessible to all persons regardless of gender, religion, and so on.</a:t>
            </a:r>
          </a:p>
          <a:p>
            <a:endParaRPr lang="en-US" sz="1050" b="0" dirty="0"/>
          </a:p>
          <a:p>
            <a:endParaRPr lang="en-US" sz="1050" b="0" dirty="0"/>
          </a:p>
          <a:p>
            <a:r>
              <a:rPr lang="en-US" sz="1050" b="0" dirty="0"/>
              <a:t>You should always project a friendly, professional demeanor. Remember, the patient might be nervous just to be in your office. Try to be as warm and welcoming as possible to help them feel more at ease.</a:t>
            </a:r>
          </a:p>
          <a:p>
            <a:endParaRPr lang="en-US" sz="1050" b="0" dirty="0"/>
          </a:p>
          <a:p>
            <a:endParaRPr lang="en-US" dirty="0"/>
          </a:p>
          <a:p>
            <a:endParaRPr lang="en-US" b="1" dirty="0"/>
          </a:p>
          <a:p>
            <a:endParaRPr lang="en-US" dirty="0"/>
          </a:p>
        </p:txBody>
      </p:sp>
      <p:sp>
        <p:nvSpPr>
          <p:cNvPr id="4" name="Slide Number Placeholder 3"/>
          <p:cNvSpPr>
            <a:spLocks noGrp="1"/>
          </p:cNvSpPr>
          <p:nvPr>
            <p:ph type="sldNum" sz="quarter" idx="10"/>
          </p:nvPr>
        </p:nvSpPr>
        <p:spPr/>
        <p:txBody>
          <a:bodyPr/>
          <a:lstStyle/>
          <a:p>
            <a:fld id="{D63B6A86-80C4-4F11-8FE3-AE1D5FB84114}" type="slidenum">
              <a:rPr lang="en-US" smtClean="0"/>
              <a:t>5</a:t>
            </a:fld>
            <a:endParaRPr lang="en-US"/>
          </a:p>
        </p:txBody>
      </p:sp>
    </p:spTree>
    <p:extLst>
      <p:ext uri="{BB962C8B-B14F-4D97-AF65-F5344CB8AC3E}">
        <p14:creationId xmlns:p14="http://schemas.microsoft.com/office/powerpoint/2010/main" val="3757668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050" b="0" baseline="0" dirty="0"/>
          </a:p>
          <a:p>
            <a:r>
              <a:rPr lang="en-US" sz="1050" b="0" dirty="0"/>
              <a:t>Ensure effective communication with persons who are (LEP) or have disabilities.  LEP, or Limited English Proficiency, is a term used to describe individuals who do not speak English as their primary language and who have a limited ability to read, speak, or write in English.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t>Let the person see your lips as you speak. Always look at the person you are speaking with. It can be harder to hear what you are saying when you are looking down or turned away.</a:t>
            </a:r>
          </a:p>
          <a:p>
            <a:endParaRPr lang="en-US"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t>Be careful with your pronunciation.</a:t>
            </a:r>
          </a:p>
          <a:p>
            <a:endParaRPr lang="en-US" sz="1050" dirty="0"/>
          </a:p>
          <a:p>
            <a:r>
              <a:rPr lang="en-US" sz="1050" dirty="0"/>
              <a:t>You always</a:t>
            </a:r>
            <a:r>
              <a:rPr lang="en-US" sz="1050" baseline="0" dirty="0"/>
              <a:t> want to stick to the main point.  Don’t go off course or add unnecessary details when trying to explain information.</a:t>
            </a:r>
          </a:p>
          <a:p>
            <a:endParaRPr lang="en-US" sz="1050" baseline="0" dirty="0"/>
          </a:p>
          <a:p>
            <a:r>
              <a:rPr lang="en-US" sz="1050" baseline="0" dirty="0"/>
              <a:t>You may have to emphasize or repeat keywords.</a:t>
            </a:r>
          </a:p>
          <a:p>
            <a:endParaRPr lang="en-US" sz="105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a:t>Don’t rush the person; there may be a line at your desk, or your day is fully booked, but being thorough and patient with the Member may impact their decision to return to your care or seek to change Providers. Always listen carefully; don’t chat with a peer at the same time a patient is speaking with you. Face to face contact is important.</a:t>
            </a:r>
          </a:p>
          <a:p>
            <a:endParaRPr lang="en-US" sz="1050" baseline="0" dirty="0"/>
          </a:p>
          <a:p>
            <a:r>
              <a:rPr lang="en-US" sz="1050" baseline="0" dirty="0"/>
              <a:t>Control your vocabulary, avoid using jargon, slang, or difficult words, and make sure you understand your audience.  </a:t>
            </a:r>
          </a:p>
          <a:p>
            <a:endParaRPr lang="en-US" sz="1050" baseline="0" dirty="0"/>
          </a:p>
          <a:p>
            <a:r>
              <a:rPr lang="en-US" sz="1050" baseline="0" dirty="0"/>
              <a:t>Make your statement in different ways to increase the chance of getting the information across clearly. This may be necessary because the patient may not speak English like a native speaker and needs more support. Their health outcomes may depend on having a clear understanding of their diagnosis, treatment plans, and other crucial, relevant details. </a:t>
            </a:r>
          </a:p>
          <a:p>
            <a:endParaRPr lang="en-US" sz="1050" baseline="0" dirty="0"/>
          </a:p>
          <a:p>
            <a:r>
              <a:rPr lang="en-US" sz="1050" baseline="0" dirty="0"/>
              <a:t>Write down key information that the patient can refer to later. Include the office/clinic number and any treatment instructions they will need to refer to later.</a:t>
            </a:r>
          </a:p>
          <a:p>
            <a:endParaRPr lang="en-US" dirty="0"/>
          </a:p>
        </p:txBody>
      </p:sp>
      <p:sp>
        <p:nvSpPr>
          <p:cNvPr id="4" name="Slide Number Placeholder 3"/>
          <p:cNvSpPr>
            <a:spLocks noGrp="1"/>
          </p:cNvSpPr>
          <p:nvPr>
            <p:ph type="sldNum" sz="quarter" idx="10"/>
          </p:nvPr>
        </p:nvSpPr>
        <p:spPr/>
        <p:txBody>
          <a:bodyPr/>
          <a:lstStyle/>
          <a:p>
            <a:fld id="{D63B6A86-80C4-4F11-8FE3-AE1D5FB84114}" type="slidenum">
              <a:rPr lang="en-US" smtClean="0"/>
              <a:t>6</a:t>
            </a:fld>
            <a:endParaRPr lang="en-US"/>
          </a:p>
        </p:txBody>
      </p:sp>
    </p:spTree>
    <p:extLst>
      <p:ext uri="{BB962C8B-B14F-4D97-AF65-F5344CB8AC3E}">
        <p14:creationId xmlns:p14="http://schemas.microsoft.com/office/powerpoint/2010/main" val="2830102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Community</a:t>
            </a:r>
            <a:r>
              <a:rPr lang="en-US" baseline="0" dirty="0"/>
              <a:t> First Health Plans would like to thank you for joining us today and listening to the Cultural Competency training. You can find many more training resources for cultural and linguistic competency online. </a:t>
            </a:r>
          </a:p>
          <a:p>
            <a:endParaRPr lang="en-US" baseline="0" dirty="0"/>
          </a:p>
          <a:p>
            <a:r>
              <a:rPr lang="en-US" baseline="0" dirty="0"/>
              <a:t>Health Educator/Trainer: Please take a few minutes and click on these links with the Providers. You can request a sign-in sheet from us. Please have all the attendees complete the sign-in sheet.    </a:t>
            </a:r>
          </a:p>
          <a:p>
            <a:endParaRPr lang="en-US" baseline="0" dirty="0"/>
          </a:p>
          <a:p>
            <a:r>
              <a:rPr lang="en-US" baseline="0" dirty="0"/>
              <a:t>Once completed, fax it to us at 210-358-6199, Attn: Network Management, or scan it and email it to us at </a:t>
            </a:r>
            <a:r>
              <a:rPr lang="en-US" baseline="0"/>
              <a:t>NMCFHP@cfhp.</a:t>
            </a:r>
            <a:r>
              <a:rPr lang="en-US" baseline="0" dirty="0"/>
              <a:t>com.</a:t>
            </a:r>
            <a:endParaRPr lang="en-US" dirty="0"/>
          </a:p>
        </p:txBody>
      </p:sp>
      <p:sp>
        <p:nvSpPr>
          <p:cNvPr id="4" name="Slide Number Placeholder 3"/>
          <p:cNvSpPr>
            <a:spLocks noGrp="1"/>
          </p:cNvSpPr>
          <p:nvPr>
            <p:ph type="sldNum" sz="quarter" idx="10"/>
          </p:nvPr>
        </p:nvSpPr>
        <p:spPr/>
        <p:txBody>
          <a:bodyPr/>
          <a:lstStyle/>
          <a:p>
            <a:fld id="{D63B6A86-80C4-4F11-8FE3-AE1D5FB84114}" type="slidenum">
              <a:rPr lang="en-US" smtClean="0"/>
              <a:t>7</a:t>
            </a:fld>
            <a:endParaRPr lang="en-US"/>
          </a:p>
        </p:txBody>
      </p:sp>
    </p:spTree>
    <p:extLst>
      <p:ext uri="{BB962C8B-B14F-4D97-AF65-F5344CB8AC3E}">
        <p14:creationId xmlns:p14="http://schemas.microsoft.com/office/powerpoint/2010/main" val="1230680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DE2828-CB7B-4C82-A30C-14F53B187FD2}"/>
              </a:ext>
            </a:extLst>
          </p:cNvPr>
          <p:cNvSpPr/>
          <p:nvPr userDrawn="1"/>
        </p:nvSpPr>
        <p:spPr>
          <a:xfrm>
            <a:off x="-1" y="6170687"/>
            <a:ext cx="12192001" cy="687313"/>
          </a:xfrm>
          <a:prstGeom prst="rect">
            <a:avLst/>
          </a:prstGeom>
          <a:solidFill>
            <a:srgbClr val="1247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58150BC-10E5-42FF-A690-8D1184C474C9}"/>
              </a:ext>
            </a:extLst>
          </p:cNvPr>
          <p:cNvPicPr>
            <a:picLocks noChangeAspect="1"/>
          </p:cNvPicPr>
          <p:nvPr userDrawn="1"/>
        </p:nvPicPr>
        <p:blipFill>
          <a:blip r:embed="rId2"/>
          <a:stretch>
            <a:fillRect/>
          </a:stretch>
        </p:blipFill>
        <p:spPr>
          <a:xfrm>
            <a:off x="8755643" y="6278593"/>
            <a:ext cx="2828998" cy="471500"/>
          </a:xfrm>
          <a:prstGeom prst="rect">
            <a:avLst/>
          </a:prstGeom>
        </p:spPr>
      </p:pic>
    </p:spTree>
    <p:extLst>
      <p:ext uri="{BB962C8B-B14F-4D97-AF65-F5344CB8AC3E}">
        <p14:creationId xmlns:p14="http://schemas.microsoft.com/office/powerpoint/2010/main" val="361965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4E2C79-4979-4EFF-8904-3BDD8F4EED40}"/>
              </a:ext>
            </a:extLst>
          </p:cNvPr>
          <p:cNvSpPr/>
          <p:nvPr userDrawn="1"/>
        </p:nvSpPr>
        <p:spPr>
          <a:xfrm>
            <a:off x="-1" y="6170687"/>
            <a:ext cx="12192001" cy="687313"/>
          </a:xfrm>
          <a:prstGeom prst="rect">
            <a:avLst/>
          </a:prstGeom>
          <a:solidFill>
            <a:srgbClr val="1247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5F56BAC-7320-4A03-92D8-C84D9C4359CC}"/>
              </a:ext>
            </a:extLst>
          </p:cNvPr>
          <p:cNvPicPr>
            <a:picLocks noChangeAspect="1"/>
          </p:cNvPicPr>
          <p:nvPr userDrawn="1"/>
        </p:nvPicPr>
        <p:blipFill>
          <a:blip r:embed="rId2"/>
          <a:stretch>
            <a:fillRect/>
          </a:stretch>
        </p:blipFill>
        <p:spPr>
          <a:xfrm>
            <a:off x="8755643" y="6278593"/>
            <a:ext cx="2828998" cy="471500"/>
          </a:xfrm>
          <a:prstGeom prst="rect">
            <a:avLst/>
          </a:prstGeom>
        </p:spPr>
      </p:pic>
    </p:spTree>
    <p:extLst>
      <p:ext uri="{BB962C8B-B14F-4D97-AF65-F5344CB8AC3E}">
        <p14:creationId xmlns:p14="http://schemas.microsoft.com/office/powerpoint/2010/main" val="28059369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1E709-159B-4FF8-92C3-A65C0E546CD7}" type="datetimeFigureOut">
              <a:rPr lang="en-US" smtClean="0"/>
              <a:t>5/7/2024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E1EED-D46B-47D4-B433-CD6BBCBE7603}" type="slidenum">
              <a:rPr lang="en-US" smtClean="0"/>
              <a:t>‹#›</a:t>
            </a:fld>
            <a:endParaRPr lang="en-US"/>
          </a:p>
        </p:txBody>
      </p:sp>
    </p:spTree>
    <p:extLst>
      <p:ext uri="{BB962C8B-B14F-4D97-AF65-F5344CB8AC3E}">
        <p14:creationId xmlns:p14="http://schemas.microsoft.com/office/powerpoint/2010/main" val="2626600733"/>
      </p:ext>
    </p:extLst>
  </p:cSld>
  <p:clrMap bg1="lt1" tx1="dk1" bg2="lt2" tx2="dk2" accent1="accent1" accent2="accent2" accent3="accent3" accent4="accent4" accent5="accent5" accent6="accent6" hlink="hlink" folHlink="folHlink"/>
  <p:sldLayoutIdLst>
    <p:sldLayoutId id="2147483709" r:id="rId1"/>
    <p:sldLayoutId id="214748371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hyperlink" Target="https://youtu.be/O6xOLto2t6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hyperlink" Target="CommunityFirstHealthPlans.com/Providers" TargetMode="External"/><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thinkculturalhealth.hhs.gov/" TargetMode="External"/><Relationship Id="rId5" Type="http://schemas.openxmlformats.org/officeDocument/2006/relationships/hyperlink" Target="https://communityfirsthealthplans.com/ProviderPortal/" TargetMode="External"/><Relationship Id="rId4" Type="http://schemas.openxmlformats.org/officeDocument/2006/relationships/hyperlink" Target="https://communityfirsthealthplans.com/Provider-Educational-Sess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rb1605\Desktop\Logos\Logo_No Men\White\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2128" y="6324600"/>
            <a:ext cx="1828800" cy="3030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group of people posing for the camera&#10;&#10;Description automatically generated">
            <a:extLst>
              <a:ext uri="{FF2B5EF4-FFF2-40B4-BE49-F238E27FC236}">
                <a16:creationId xmlns:a16="http://schemas.microsoft.com/office/drawing/2014/main" id="{77655A27-A37D-4FBD-AEDA-20C711C8A9DC}"/>
              </a:ext>
            </a:extLst>
          </p:cNvPr>
          <p:cNvPicPr>
            <a:picLocks noChangeAspect="1"/>
          </p:cNvPicPr>
          <p:nvPr/>
        </p:nvPicPr>
        <p:blipFill>
          <a:blip r:embed="rId4"/>
          <a:stretch>
            <a:fillRect/>
          </a:stretch>
        </p:blipFill>
        <p:spPr>
          <a:xfrm>
            <a:off x="0" y="-175847"/>
            <a:ext cx="12192000" cy="7033845"/>
          </a:xfrm>
          <a:prstGeom prst="rect">
            <a:avLst/>
          </a:prstGeom>
        </p:spPr>
      </p:pic>
      <p:pic>
        <p:nvPicPr>
          <p:cNvPr id="10" name="Picture 9">
            <a:extLst>
              <a:ext uri="{FF2B5EF4-FFF2-40B4-BE49-F238E27FC236}">
                <a16:creationId xmlns:a16="http://schemas.microsoft.com/office/drawing/2014/main" id="{1E020A3C-D7FA-47D3-B76A-C3F8FA9CB091}"/>
              </a:ext>
            </a:extLst>
          </p:cNvPr>
          <p:cNvPicPr>
            <a:picLocks noChangeAspect="1"/>
          </p:cNvPicPr>
          <p:nvPr/>
        </p:nvPicPr>
        <p:blipFill>
          <a:blip r:embed="rId5"/>
          <a:stretch>
            <a:fillRect/>
          </a:stretch>
        </p:blipFill>
        <p:spPr>
          <a:xfrm>
            <a:off x="3751566" y="4572000"/>
            <a:ext cx="4571994" cy="762000"/>
          </a:xfrm>
          <a:prstGeom prst="rect">
            <a:avLst/>
          </a:prstGeom>
        </p:spPr>
      </p:pic>
      <p:pic>
        <p:nvPicPr>
          <p:cNvPr id="5" name="Graphic 4">
            <a:extLst>
              <a:ext uri="{FF2B5EF4-FFF2-40B4-BE49-F238E27FC236}">
                <a16:creationId xmlns:a16="http://schemas.microsoft.com/office/drawing/2014/main" id="{D07715BC-802E-FDEB-6926-F28A37C64C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71600" y="5900356"/>
            <a:ext cx="9448800" cy="339322"/>
          </a:xfrm>
          <a:prstGeom prst="rect">
            <a:avLst/>
          </a:prstGeom>
        </p:spPr>
      </p:pic>
    </p:spTree>
    <p:extLst>
      <p:ext uri="{BB962C8B-B14F-4D97-AF65-F5344CB8AC3E}">
        <p14:creationId xmlns:p14="http://schemas.microsoft.com/office/powerpoint/2010/main" val="1611643218"/>
      </p:ext>
    </p:extLst>
  </p:cSld>
  <p:clrMapOvr>
    <a:masterClrMapping/>
  </p:clrMapOvr>
  <mc:AlternateContent xmlns:mc="http://schemas.openxmlformats.org/markup-compatibility/2006" xmlns:p14="http://schemas.microsoft.com/office/powerpoint/2010/main">
    <mc:Choice Requires="p14">
      <p:transition p14:dur="10" advTm="9000"/>
    </mc:Choice>
    <mc:Fallback xmlns="">
      <p:transition advTm="9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2379B2-7531-349A-2BE4-E6D8663A6071}"/>
              </a:ext>
            </a:extLst>
          </p:cNvPr>
          <p:cNvSpPr txBox="1"/>
          <p:nvPr/>
        </p:nvSpPr>
        <p:spPr>
          <a:xfrm>
            <a:off x="685800" y="1070410"/>
            <a:ext cx="8763000" cy="1815882"/>
          </a:xfrm>
          <a:prstGeom prst="rect">
            <a:avLst/>
          </a:prstGeom>
          <a:noFill/>
        </p:spPr>
        <p:txBody>
          <a:bodyPr wrap="square">
            <a:spAutoFit/>
          </a:bodyPr>
          <a:lstStyle/>
          <a:p>
            <a:pPr algn="l"/>
            <a:r>
              <a:rPr lang="en-US" sz="2800" dirty="0">
                <a:highlight>
                  <a:srgbClr val="FFFFFF"/>
                </a:highlight>
                <a:latin typeface="Century Gothic" panose="020B0502020202020204" pitchFamily="34" charset="0"/>
                <a:cs typeface="Arial" panose="020B0604020202020204" pitchFamily="34" charset="0"/>
              </a:rPr>
              <a:t>“O</a:t>
            </a:r>
            <a:r>
              <a:rPr lang="en-US" sz="2800" b="0" i="0" dirty="0">
                <a:effectLst/>
                <a:highlight>
                  <a:srgbClr val="FFFFFF"/>
                </a:highlight>
                <a:latin typeface="Century Gothic" panose="020B0502020202020204" pitchFamily="34" charset="0"/>
                <a:cs typeface="Arial" panose="020B0604020202020204" pitchFamily="34" charset="0"/>
              </a:rPr>
              <a:t>f all the forms of inequality, injustice in health care is the most shocking and inhumane</a:t>
            </a:r>
            <a:r>
              <a:rPr lang="en-US" sz="2800" dirty="0">
                <a:highlight>
                  <a:srgbClr val="FFFFFF"/>
                </a:highlight>
                <a:latin typeface="Century Gothic" panose="020B0502020202020204" pitchFamily="34" charset="0"/>
                <a:cs typeface="Arial" panose="020B0604020202020204" pitchFamily="34" charset="0"/>
              </a:rPr>
              <a:t>.”</a:t>
            </a:r>
            <a:endParaRPr lang="en-US" sz="2800" b="0" i="0" dirty="0">
              <a:effectLst/>
              <a:highlight>
                <a:srgbClr val="FFFFFF"/>
              </a:highlight>
              <a:latin typeface="Century Gothic" panose="020B0502020202020204" pitchFamily="34" charset="0"/>
              <a:cs typeface="Arial" panose="020B0604020202020204" pitchFamily="34" charset="0"/>
            </a:endParaRPr>
          </a:p>
          <a:p>
            <a:pPr algn="l"/>
            <a:endParaRPr lang="en-US" sz="2800" b="0" i="0" dirty="0">
              <a:effectLst/>
              <a:highlight>
                <a:srgbClr val="FFFFFF"/>
              </a:highlight>
              <a:latin typeface="Century Gothic" panose="020B0502020202020204" pitchFamily="34" charset="0"/>
              <a:cs typeface="Arial" panose="020B0604020202020204" pitchFamily="34" charset="0"/>
            </a:endParaRPr>
          </a:p>
          <a:p>
            <a:r>
              <a:rPr lang="en-US" sz="2800" i="1" dirty="0">
                <a:latin typeface="Century Gothic" panose="020B0502020202020204" pitchFamily="34" charset="0"/>
                <a:cs typeface="Arial" panose="020B0604020202020204" pitchFamily="34" charset="0"/>
              </a:rPr>
              <a:t>Martin Luther King, Jr.</a:t>
            </a:r>
          </a:p>
        </p:txBody>
      </p:sp>
      <p:sp>
        <p:nvSpPr>
          <p:cNvPr id="2" name="TextBox 1">
            <a:extLst>
              <a:ext uri="{FF2B5EF4-FFF2-40B4-BE49-F238E27FC236}">
                <a16:creationId xmlns:a16="http://schemas.microsoft.com/office/drawing/2014/main" id="{1D901436-F352-CD2D-874C-49098D00EB1F}"/>
              </a:ext>
            </a:extLst>
          </p:cNvPr>
          <p:cNvSpPr txBox="1"/>
          <p:nvPr/>
        </p:nvSpPr>
        <p:spPr>
          <a:xfrm>
            <a:off x="3733800" y="5257800"/>
            <a:ext cx="8001000" cy="369332"/>
          </a:xfrm>
          <a:prstGeom prst="rect">
            <a:avLst/>
          </a:prstGeom>
          <a:noFill/>
        </p:spPr>
        <p:txBody>
          <a:bodyPr wrap="square">
            <a:spAutoFit/>
          </a:bodyPr>
          <a:lstStyle/>
          <a:p>
            <a:pPr algn="ctr"/>
            <a:r>
              <a:rPr lang="en-US" b="1" i="0" dirty="0">
                <a:solidFill>
                  <a:srgbClr val="0F0F0F"/>
                </a:solidFill>
                <a:effectLst/>
                <a:highlight>
                  <a:srgbClr val="FFFFFF"/>
                </a:highlight>
                <a:latin typeface="Century Gothic" panose="020B0502020202020204" pitchFamily="34" charset="0"/>
                <a:hlinkClick r:id="rId3"/>
              </a:rPr>
              <a:t>Why culturally and linguistically appropriate services (CLAS) matter</a:t>
            </a:r>
            <a:endParaRPr lang="en-US" b="1" i="0" dirty="0">
              <a:solidFill>
                <a:srgbClr val="0F0F0F"/>
              </a:solidFill>
              <a:effectLst/>
              <a:highlight>
                <a:srgbClr val="FFFFFF"/>
              </a:highlight>
              <a:latin typeface="Century Gothic" panose="020B0502020202020204" pitchFamily="34" charset="0"/>
            </a:endParaRPr>
          </a:p>
        </p:txBody>
      </p:sp>
      <p:pic>
        <p:nvPicPr>
          <p:cNvPr id="1026" name="Picture 2">
            <a:extLst>
              <a:ext uri="{FF2B5EF4-FFF2-40B4-BE49-F238E27FC236}">
                <a16:creationId xmlns:a16="http://schemas.microsoft.com/office/drawing/2014/main" id="{C734AF75-0BE2-3B57-31A3-1C56F19C17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0" y="34290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654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4876800" y="3830523"/>
            <a:ext cx="6324600" cy="1741602"/>
          </a:xfrm>
          <a:prstGeom prst="rect">
            <a:avLst/>
          </a:prstGeom>
        </p:spPr>
        <p:txBody>
          <a:bodyPr vert="horz" lIns="91440" tIns="45720" rIns="91440" bIns="45720" rtlCol="0">
            <a:noAutofit/>
          </a:bodyPr>
          <a:lstStyle/>
          <a:p>
            <a:pPr>
              <a:spcAft>
                <a:spcPts val="600"/>
              </a:spcAft>
            </a:pPr>
            <a:r>
              <a:rPr lang="en-US" dirty="0">
                <a:latin typeface="Century Gothic" panose="020B0502020202020204" pitchFamily="34" charset="0"/>
              </a:rPr>
              <a:t>Cultural and linguistic competency practices seek to advance health equity, improve health care quality, and reduce health care disparities by assessing, respecting, and responding to diverse cultural health beliefs, behaviors, and needs (including social and linguistic) when providing health care services.</a:t>
            </a:r>
          </a:p>
        </p:txBody>
      </p:sp>
      <p:pic>
        <p:nvPicPr>
          <p:cNvPr id="7" name="Graphic 6">
            <a:extLst>
              <a:ext uri="{FF2B5EF4-FFF2-40B4-BE49-F238E27FC236}">
                <a16:creationId xmlns:a16="http://schemas.microsoft.com/office/drawing/2014/main" id="{7631AC4A-C989-414D-6D56-7BA6E20EC9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1139" y="3677466"/>
            <a:ext cx="3326061" cy="2047717"/>
          </a:xfrm>
          <a:prstGeom prst="rect">
            <a:avLst/>
          </a:prstGeom>
        </p:spPr>
      </p:pic>
      <p:pic>
        <p:nvPicPr>
          <p:cNvPr id="9" name="Graphic 8">
            <a:extLst>
              <a:ext uri="{FF2B5EF4-FFF2-40B4-BE49-F238E27FC236}">
                <a16:creationId xmlns:a16="http://schemas.microsoft.com/office/drawing/2014/main" id="{DCE296BD-B5A0-C292-FD84-46B156F353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6426" y="1080034"/>
            <a:ext cx="3002856" cy="1878851"/>
          </a:xfrm>
          <a:prstGeom prst="rect">
            <a:avLst/>
          </a:prstGeom>
        </p:spPr>
      </p:pic>
      <p:pic>
        <p:nvPicPr>
          <p:cNvPr id="11" name="Graphic 10">
            <a:extLst>
              <a:ext uri="{FF2B5EF4-FFF2-40B4-BE49-F238E27FC236}">
                <a16:creationId xmlns:a16="http://schemas.microsoft.com/office/drawing/2014/main" id="{5AEDDA24-2FB0-AAC8-8BE2-D347EBAC75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76800" y="685801"/>
            <a:ext cx="2732874" cy="2082715"/>
          </a:xfrm>
          <a:prstGeom prst="rect">
            <a:avLst/>
          </a:prstGeom>
        </p:spPr>
      </p:pic>
      <p:pic>
        <p:nvPicPr>
          <p:cNvPr id="13" name="Graphic 12">
            <a:extLst>
              <a:ext uri="{FF2B5EF4-FFF2-40B4-BE49-F238E27FC236}">
                <a16:creationId xmlns:a16="http://schemas.microsoft.com/office/drawing/2014/main" id="{B168B47B-8A70-8FF8-2B2D-7C905D2D2ED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73215" y="680589"/>
            <a:ext cx="2066185" cy="2341676"/>
          </a:xfrm>
          <a:prstGeom prst="rect">
            <a:avLst/>
          </a:prstGeom>
        </p:spPr>
      </p:pic>
    </p:spTree>
    <p:extLst>
      <p:ext uri="{BB962C8B-B14F-4D97-AF65-F5344CB8AC3E}">
        <p14:creationId xmlns:p14="http://schemas.microsoft.com/office/powerpoint/2010/main" val="2736655443"/>
      </p:ext>
    </p:extLst>
  </p:cSld>
  <p:clrMapOvr>
    <a:masterClrMapping/>
  </p:clrMapOvr>
  <mc:AlternateContent xmlns:mc="http://schemas.openxmlformats.org/markup-compatibility/2006" xmlns:p14="http://schemas.microsoft.com/office/powerpoint/2010/main">
    <mc:Choice Requires="p14">
      <p:transition spd="slow" p14:dur="1200" advTm="18000">
        <p:dissolve/>
      </p:transition>
    </mc:Choice>
    <mc:Fallback xmlns="">
      <p:transition spd="slow" advTm="18000">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381000" y="1174750"/>
            <a:ext cx="6705600" cy="4648200"/>
          </a:xfrm>
          <a:prstGeom prst="rect">
            <a:avLst/>
          </a:prstGeom>
        </p:spPr>
        <p:txBody>
          <a:bodyPr vert="horz" lIns="91440" tIns="45720" rIns="91440" bIns="45720" rtlCol="0">
            <a:normAutofit fontScale="92500"/>
          </a:bodyPr>
          <a:lstStyle/>
          <a:p>
            <a:pPr marL="57150">
              <a:lnSpc>
                <a:spcPct val="110000"/>
              </a:lnSpc>
              <a:spcAft>
                <a:spcPts val="600"/>
              </a:spcAft>
            </a:pPr>
            <a:r>
              <a:rPr lang="en-US" sz="1900" dirty="0">
                <a:latin typeface="Century Gothic" panose="020B0502020202020204" pitchFamily="34" charset="0"/>
              </a:rPr>
              <a:t>Providers should maintain written policies and procedures on non-discrimination and how to respond to individual complaints.</a:t>
            </a:r>
          </a:p>
          <a:p>
            <a:pPr marL="800100" lvl="1" indent="-285750">
              <a:lnSpc>
                <a:spcPct val="110000"/>
              </a:lnSpc>
              <a:spcAft>
                <a:spcPts val="600"/>
              </a:spcAft>
              <a:buFont typeface="Arial" panose="020B0604020202020204" pitchFamily="34" charset="0"/>
              <a:buChar char="•"/>
            </a:pPr>
            <a:r>
              <a:rPr lang="en-US" sz="1900" dirty="0">
                <a:latin typeface="Century Gothic" panose="020B0502020202020204" pitchFamily="34" charset="0"/>
              </a:rPr>
              <a:t>Ensure that these policies and procedures are posted and accessible to all.</a:t>
            </a:r>
          </a:p>
          <a:p>
            <a:pPr marL="800100" lvl="1" indent="-285750">
              <a:lnSpc>
                <a:spcPct val="110000"/>
              </a:lnSpc>
              <a:spcAft>
                <a:spcPts val="600"/>
              </a:spcAft>
              <a:buFont typeface="Arial" panose="020B0604020202020204" pitchFamily="34" charset="0"/>
              <a:buChar char="•"/>
            </a:pPr>
            <a:r>
              <a:rPr lang="en-US" sz="1900" dirty="0">
                <a:latin typeface="Century Gothic" panose="020B0502020202020204" pitchFamily="34" charset="0"/>
              </a:rPr>
              <a:t>Ensure that </a:t>
            </a:r>
            <a:r>
              <a:rPr lang="en-US" sz="1900" b="1" dirty="0">
                <a:latin typeface="Century Gothic" panose="020B0502020202020204" pitchFamily="34" charset="0"/>
              </a:rPr>
              <a:t>all</a:t>
            </a:r>
            <a:r>
              <a:rPr lang="en-US" sz="1900" dirty="0">
                <a:latin typeface="Century Gothic" panose="020B0502020202020204" pitchFamily="34" charset="0"/>
              </a:rPr>
              <a:t> services you provide are accessible to </a:t>
            </a:r>
            <a:r>
              <a:rPr lang="en-US" sz="1900" b="1" dirty="0">
                <a:latin typeface="Century Gothic" panose="020B0502020202020204" pitchFamily="34" charset="0"/>
              </a:rPr>
              <a:t>all</a:t>
            </a:r>
            <a:r>
              <a:rPr lang="en-US" sz="1900" dirty="0">
                <a:latin typeface="Century Gothic" panose="020B0502020202020204" pitchFamily="34" charset="0"/>
              </a:rPr>
              <a:t> patients.</a:t>
            </a:r>
          </a:p>
          <a:p>
            <a:pPr marL="800100" lvl="1" indent="-285750">
              <a:lnSpc>
                <a:spcPct val="110000"/>
              </a:lnSpc>
              <a:spcAft>
                <a:spcPts val="600"/>
              </a:spcAft>
              <a:buFont typeface="Arial" panose="020B0604020202020204" pitchFamily="34" charset="0"/>
              <a:buChar char="•"/>
            </a:pPr>
            <a:r>
              <a:rPr lang="en-US" sz="1900" dirty="0">
                <a:latin typeface="Century Gothic" panose="020B0502020202020204" pitchFamily="34" charset="0"/>
              </a:rPr>
              <a:t>Make reasonable modifications to your practice to accommodate all.</a:t>
            </a:r>
          </a:p>
          <a:p>
            <a:pPr marL="800100" lvl="1" indent="-285750">
              <a:lnSpc>
                <a:spcPct val="110000"/>
              </a:lnSpc>
              <a:spcAft>
                <a:spcPts val="600"/>
              </a:spcAft>
              <a:buFont typeface="Arial" panose="020B0604020202020204" pitchFamily="34" charset="0"/>
              <a:buChar char="•"/>
            </a:pPr>
            <a:r>
              <a:rPr lang="en-US" sz="1900" dirty="0">
                <a:latin typeface="Century Gothic" panose="020B0502020202020204" pitchFamily="34" charset="0"/>
              </a:rPr>
              <a:t>Provide services in an integrated setting.</a:t>
            </a:r>
          </a:p>
          <a:p>
            <a:pPr marL="800100" lvl="1" indent="-285750">
              <a:lnSpc>
                <a:spcPct val="110000"/>
              </a:lnSpc>
              <a:spcAft>
                <a:spcPts val="600"/>
              </a:spcAft>
              <a:buFont typeface="Arial" panose="020B0604020202020204" pitchFamily="34" charset="0"/>
              <a:buChar char="•"/>
            </a:pPr>
            <a:r>
              <a:rPr lang="en-US" sz="1900" dirty="0">
                <a:latin typeface="Century Gothic" panose="020B0502020202020204" pitchFamily="34" charset="0"/>
              </a:rPr>
              <a:t>Provide auxiliary aids and services to patients with disabilities.</a:t>
            </a:r>
          </a:p>
          <a:p>
            <a:pPr marL="742950" lvl="1" indent="-228600">
              <a:lnSpc>
                <a:spcPct val="110000"/>
              </a:lnSpc>
              <a:spcAft>
                <a:spcPts val="600"/>
              </a:spcAft>
              <a:buFont typeface="Arial" panose="020B0604020202020204" pitchFamily="34" charset="0"/>
              <a:buChar char="•"/>
            </a:pPr>
            <a:r>
              <a:rPr lang="en-US" sz="1900" dirty="0">
                <a:latin typeface="Century Gothic" panose="020B0502020202020204" pitchFamily="34" charset="0"/>
              </a:rPr>
              <a:t>Identify individuals who need technical assistance.</a:t>
            </a:r>
          </a:p>
          <a:p>
            <a:pPr marL="342900" indent="-285750">
              <a:lnSpc>
                <a:spcPct val="90000"/>
              </a:lnSpc>
              <a:spcAft>
                <a:spcPts val="600"/>
              </a:spcAft>
              <a:buFont typeface="Arial" panose="020B0604020202020204" pitchFamily="34" charset="0"/>
              <a:buChar char="•"/>
            </a:pPr>
            <a:endParaRPr lang="en-US" sz="1600" dirty="0">
              <a:latin typeface="Century Gothic" panose="020B0502020202020204" pitchFamily="34" charset="0"/>
            </a:endParaRPr>
          </a:p>
          <a:p>
            <a:pPr indent="-228600">
              <a:lnSpc>
                <a:spcPct val="90000"/>
              </a:lnSpc>
              <a:spcAft>
                <a:spcPts val="600"/>
              </a:spcAft>
              <a:buFont typeface="Arial" panose="020B0604020202020204" pitchFamily="34" charset="0"/>
              <a:buChar char="•"/>
            </a:pPr>
            <a:endParaRPr lang="en-US" sz="1600" dirty="0">
              <a:latin typeface="Century Gothic" panose="020B0502020202020204" pitchFamily="34" charset="0"/>
            </a:endParaRPr>
          </a:p>
        </p:txBody>
      </p:sp>
      <p:pic>
        <p:nvPicPr>
          <p:cNvPr id="4" name="Picture 2" descr="C:\Users\rb1605\Desktop\Logos\Logo_No Men\White\White.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809853" y="5083650"/>
            <a:ext cx="2647731" cy="439282"/>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8">
            <a:extLst>
              <a:ext uri="{FF2B5EF4-FFF2-40B4-BE49-F238E27FC236}">
                <a16:creationId xmlns:a16="http://schemas.microsoft.com/office/drawing/2014/main" id="{5E74FEF7-918D-BC5C-9B47-A8ADC51765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3400" y="609600"/>
            <a:ext cx="2262015" cy="369425"/>
          </a:xfrm>
          <a:prstGeom prst="rect">
            <a:avLst/>
          </a:prstGeom>
        </p:spPr>
      </p:pic>
      <p:pic>
        <p:nvPicPr>
          <p:cNvPr id="13" name="Graphic 12">
            <a:extLst>
              <a:ext uri="{FF2B5EF4-FFF2-40B4-BE49-F238E27FC236}">
                <a16:creationId xmlns:a16="http://schemas.microsoft.com/office/drawing/2014/main" id="{3739C2FA-40D2-186C-4FBC-D76A95D62E5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67600" y="412750"/>
            <a:ext cx="3540499" cy="5410200"/>
          </a:xfrm>
          <a:prstGeom prst="rect">
            <a:avLst/>
          </a:prstGeom>
        </p:spPr>
      </p:pic>
    </p:spTree>
    <p:extLst>
      <p:ext uri="{BB962C8B-B14F-4D97-AF65-F5344CB8AC3E}">
        <p14:creationId xmlns:p14="http://schemas.microsoft.com/office/powerpoint/2010/main" val="855172764"/>
      </p:ext>
    </p:extLst>
  </p:cSld>
  <p:clrMapOvr>
    <a:masterClrMapping/>
  </p:clrMapOvr>
  <mc:AlternateContent xmlns:mc="http://schemas.openxmlformats.org/markup-compatibility/2006" xmlns:p14="http://schemas.microsoft.com/office/powerpoint/2010/main">
    <mc:Choice Requires="p14">
      <p:transition spd="slow" p14:dur="2000" advTm="20000">
        <p14:ripple/>
      </p:transition>
    </mc:Choice>
    <mc:Fallback xmlns="">
      <p:transition spd="slow"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4457700" y="1600200"/>
            <a:ext cx="6819900" cy="3505200"/>
          </a:xfrm>
          <a:prstGeom prst="rect">
            <a:avLst/>
          </a:prstGeom>
        </p:spPr>
        <p:txBody>
          <a:bodyPr vert="horz" lIns="91440" tIns="45720" rIns="91440" bIns="45720" rtlCol="0" anchor="t">
            <a:noAutofit/>
          </a:bodyPr>
          <a:lstStyle/>
          <a:p>
            <a:pPr marL="285750" indent="-228600">
              <a:lnSpc>
                <a:spcPct val="90000"/>
              </a:lnSpc>
              <a:spcAft>
                <a:spcPts val="1200"/>
              </a:spcAft>
              <a:buFont typeface="Arial" panose="020B0604020202020204" pitchFamily="34" charset="0"/>
              <a:buChar char="•"/>
            </a:pPr>
            <a:r>
              <a:rPr lang="en-US" sz="2000" dirty="0">
                <a:latin typeface="Century Gothic" panose="020B0502020202020204" pitchFamily="34" charset="0"/>
              </a:rPr>
              <a:t>Use gender-neutral language that avoids bias toward a particular gender. </a:t>
            </a:r>
          </a:p>
          <a:p>
            <a:pPr marL="285750" indent="-228600">
              <a:lnSpc>
                <a:spcPct val="90000"/>
              </a:lnSpc>
              <a:spcAft>
                <a:spcPts val="1200"/>
              </a:spcAft>
              <a:buFont typeface="Arial" panose="020B0604020202020204" pitchFamily="34" charset="0"/>
              <a:buChar char="•"/>
            </a:pPr>
            <a:r>
              <a:rPr lang="en-US" sz="2000" dirty="0">
                <a:latin typeface="Century Gothic" panose="020B0502020202020204" pitchFamily="34" charset="0"/>
              </a:rPr>
              <a:t>Be aware of your assumptions.</a:t>
            </a:r>
          </a:p>
          <a:p>
            <a:pPr marL="285750" indent="-228600">
              <a:lnSpc>
                <a:spcPct val="90000"/>
              </a:lnSpc>
              <a:spcAft>
                <a:spcPts val="1200"/>
              </a:spcAft>
              <a:buFont typeface="Arial" panose="020B0604020202020204" pitchFamily="34" charset="0"/>
              <a:buChar char="•"/>
            </a:pPr>
            <a:r>
              <a:rPr lang="en-US" sz="2000" dirty="0">
                <a:latin typeface="Century Gothic" panose="020B0502020202020204" pitchFamily="34" charset="0"/>
              </a:rPr>
              <a:t>Ask questions instead of jumping to conclusions.</a:t>
            </a:r>
          </a:p>
          <a:p>
            <a:pPr marL="285750" indent="-228600">
              <a:lnSpc>
                <a:spcPct val="90000"/>
              </a:lnSpc>
              <a:spcAft>
                <a:spcPts val="1200"/>
              </a:spcAft>
              <a:buFont typeface="Arial" panose="020B0604020202020204" pitchFamily="34" charset="0"/>
              <a:buChar char="•"/>
            </a:pPr>
            <a:r>
              <a:rPr lang="en-US" sz="2000" dirty="0">
                <a:latin typeface="Century Gothic" panose="020B0502020202020204" pitchFamily="34" charset="0"/>
              </a:rPr>
              <a:t>Conduct outreach and recruitment in as accessible a way as possible. </a:t>
            </a:r>
          </a:p>
          <a:p>
            <a:pPr marL="285750" indent="-228600">
              <a:lnSpc>
                <a:spcPct val="90000"/>
              </a:lnSpc>
              <a:spcAft>
                <a:spcPts val="600"/>
              </a:spcAft>
              <a:buFont typeface="Arial" panose="020B0604020202020204" pitchFamily="34" charset="0"/>
              <a:buChar char="•"/>
            </a:pPr>
            <a:r>
              <a:rPr lang="en-US" sz="2000" dirty="0">
                <a:latin typeface="Century Gothic" panose="020B0502020202020204" pitchFamily="34" charset="0"/>
              </a:rPr>
              <a:t>Always project a friendly demeanor/attitude. </a:t>
            </a:r>
          </a:p>
          <a:p>
            <a:pPr marL="57150">
              <a:lnSpc>
                <a:spcPct val="90000"/>
              </a:lnSpc>
              <a:spcAft>
                <a:spcPts val="600"/>
              </a:spcAft>
            </a:pPr>
            <a:endParaRPr lang="en-US" sz="2000" dirty="0">
              <a:latin typeface="Century Gothic" panose="020B0502020202020204" pitchFamily="34" charset="0"/>
            </a:endParaRPr>
          </a:p>
          <a:p>
            <a:pPr marL="285750" indent="-228600">
              <a:lnSpc>
                <a:spcPct val="90000"/>
              </a:lnSpc>
              <a:spcAft>
                <a:spcPts val="600"/>
              </a:spcAft>
              <a:buFont typeface="Arial" panose="020B0604020202020204" pitchFamily="34" charset="0"/>
              <a:buChar char="•"/>
            </a:pPr>
            <a:endParaRPr lang="en-US" sz="2000" dirty="0">
              <a:latin typeface="Century Gothic" panose="020B0502020202020204" pitchFamily="34" charset="0"/>
            </a:endParaRPr>
          </a:p>
          <a:p>
            <a:pPr marL="285750" indent="-228600">
              <a:lnSpc>
                <a:spcPct val="90000"/>
              </a:lnSpc>
              <a:spcAft>
                <a:spcPts val="600"/>
              </a:spcAft>
              <a:buFont typeface="Arial" panose="020B0604020202020204" pitchFamily="34" charset="0"/>
              <a:buChar char="•"/>
            </a:pPr>
            <a:endParaRPr lang="en-US" sz="2000" dirty="0">
              <a:latin typeface="Century Gothic" panose="020B0502020202020204" pitchFamily="34" charset="0"/>
            </a:endParaRPr>
          </a:p>
          <a:p>
            <a:pPr marL="57150">
              <a:lnSpc>
                <a:spcPct val="90000"/>
              </a:lnSpc>
              <a:spcAft>
                <a:spcPts val="600"/>
              </a:spcAft>
            </a:pPr>
            <a:endParaRPr lang="en-US" sz="2000" dirty="0">
              <a:latin typeface="Century Gothic" panose="020B0502020202020204" pitchFamily="34" charset="0"/>
            </a:endParaRPr>
          </a:p>
        </p:txBody>
      </p:sp>
      <p:pic>
        <p:nvPicPr>
          <p:cNvPr id="6" name="Graphic 5">
            <a:extLst>
              <a:ext uri="{FF2B5EF4-FFF2-40B4-BE49-F238E27FC236}">
                <a16:creationId xmlns:a16="http://schemas.microsoft.com/office/drawing/2014/main" id="{3C6B6DC5-34F0-4D77-B66C-B00A692A01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462501" y="520392"/>
            <a:ext cx="6984384" cy="4114800"/>
          </a:xfrm>
          <a:prstGeom prst="rect">
            <a:avLst/>
          </a:prstGeom>
        </p:spPr>
      </p:pic>
      <p:pic>
        <p:nvPicPr>
          <p:cNvPr id="2" name="Graphic 1">
            <a:extLst>
              <a:ext uri="{FF2B5EF4-FFF2-40B4-BE49-F238E27FC236}">
                <a16:creationId xmlns:a16="http://schemas.microsoft.com/office/drawing/2014/main" id="{E4AB0C20-CA5F-B52E-831E-3E8E833168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48200" y="851955"/>
            <a:ext cx="2262015" cy="369425"/>
          </a:xfrm>
          <a:prstGeom prst="rect">
            <a:avLst/>
          </a:prstGeom>
        </p:spPr>
      </p:pic>
    </p:spTree>
    <p:extLst>
      <p:ext uri="{BB962C8B-B14F-4D97-AF65-F5344CB8AC3E}">
        <p14:creationId xmlns:p14="http://schemas.microsoft.com/office/powerpoint/2010/main" val="855172764"/>
      </p:ext>
    </p:extLst>
  </p:cSld>
  <p:clrMapOvr>
    <a:masterClrMapping/>
  </p:clrMapOvr>
  <mc:AlternateContent xmlns:mc="http://schemas.openxmlformats.org/markup-compatibility/2006" xmlns:p14="http://schemas.microsoft.com/office/powerpoint/2010/main">
    <mc:Choice Requires="p14">
      <p:transition spd="slow" p14:dur="1600" advTm="20000">
        <p:blinds dir="vert"/>
      </p:transition>
    </mc:Choice>
    <mc:Fallback xmlns="">
      <p:transition spd="slow" advTm="2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0256" y="1752600"/>
            <a:ext cx="6629400" cy="4065728"/>
          </a:xfrm>
          <a:prstGeom prst="rect">
            <a:avLst/>
          </a:prstGeom>
          <a:noFill/>
        </p:spPr>
        <p:txBody>
          <a:bodyPr wrap="square" rtlCol="0">
            <a:spAutoFit/>
          </a:bodyPr>
          <a:lstStyle/>
          <a:p>
            <a:pPr marL="57150">
              <a:lnSpc>
                <a:spcPct val="90000"/>
              </a:lnSpc>
              <a:spcAft>
                <a:spcPts val="1200"/>
              </a:spcAft>
            </a:pPr>
            <a:r>
              <a:rPr lang="en-US" b="1" dirty="0">
                <a:latin typeface="Century Gothic" panose="020B0502020202020204" pitchFamily="34" charset="0"/>
              </a:rPr>
              <a:t>Ensure effective communication with disabled individuals and those with Limited English Proficiency (LEP).</a:t>
            </a:r>
          </a:p>
          <a:p>
            <a:pPr marL="742950" lvl="1" indent="-228600">
              <a:lnSpc>
                <a:spcPct val="90000"/>
              </a:lnSpc>
              <a:spcAft>
                <a:spcPts val="1200"/>
              </a:spcAft>
              <a:buFont typeface="Arial" panose="020B0604020202020204" pitchFamily="34" charset="0"/>
              <a:buChar char="•"/>
            </a:pPr>
            <a:r>
              <a:rPr lang="en-US" dirty="0">
                <a:latin typeface="Century Gothic" panose="020B0502020202020204" pitchFamily="34" charset="0"/>
              </a:rPr>
              <a:t>Let the person see your mouth as you speak.</a:t>
            </a:r>
          </a:p>
          <a:p>
            <a:pPr marL="742950" lvl="1" indent="-228600">
              <a:lnSpc>
                <a:spcPct val="90000"/>
              </a:lnSpc>
              <a:spcAft>
                <a:spcPts val="1200"/>
              </a:spcAft>
              <a:buFont typeface="Arial" panose="020B0604020202020204" pitchFamily="34" charset="0"/>
              <a:buChar char="•"/>
            </a:pPr>
            <a:r>
              <a:rPr lang="en-US" dirty="0">
                <a:latin typeface="Century Gothic" panose="020B0502020202020204" pitchFamily="34" charset="0"/>
              </a:rPr>
              <a:t>Enunciate your words clearly, NOT more loudly.</a:t>
            </a:r>
          </a:p>
          <a:p>
            <a:pPr marL="742950" lvl="1" indent="-228600">
              <a:lnSpc>
                <a:spcPct val="90000"/>
              </a:lnSpc>
              <a:spcAft>
                <a:spcPts val="1200"/>
              </a:spcAft>
              <a:buFont typeface="Arial" panose="020B0604020202020204" pitchFamily="34" charset="0"/>
              <a:buChar char="•"/>
            </a:pPr>
            <a:r>
              <a:rPr lang="en-US" dirty="0">
                <a:latin typeface="Century Gothic" panose="020B0502020202020204" pitchFamily="34" charset="0"/>
              </a:rPr>
              <a:t>Stick to the main point.</a:t>
            </a:r>
          </a:p>
          <a:p>
            <a:pPr marL="742950" lvl="1" indent="-228600">
              <a:lnSpc>
                <a:spcPct val="90000"/>
              </a:lnSpc>
              <a:spcAft>
                <a:spcPts val="1200"/>
              </a:spcAft>
              <a:buFont typeface="Arial" panose="020B0604020202020204" pitchFamily="34" charset="0"/>
              <a:buChar char="•"/>
            </a:pPr>
            <a:r>
              <a:rPr lang="en-US" dirty="0">
                <a:latin typeface="Century Gothic" panose="020B0502020202020204" pitchFamily="34" charset="0"/>
              </a:rPr>
              <a:t>Emphasize or repeat keywords.</a:t>
            </a:r>
          </a:p>
          <a:p>
            <a:pPr marL="742950" lvl="1" indent="-228600">
              <a:lnSpc>
                <a:spcPct val="90000"/>
              </a:lnSpc>
              <a:spcAft>
                <a:spcPts val="1200"/>
              </a:spcAft>
              <a:buFont typeface="Arial" panose="020B0604020202020204" pitchFamily="34" charset="0"/>
              <a:buChar char="•"/>
            </a:pPr>
            <a:r>
              <a:rPr lang="en-US" dirty="0">
                <a:latin typeface="Century Gothic" panose="020B0502020202020204" pitchFamily="34" charset="0"/>
              </a:rPr>
              <a:t>Don’t rush them; listen carefully.</a:t>
            </a:r>
          </a:p>
          <a:p>
            <a:pPr marL="742950" lvl="1" indent="-228600">
              <a:lnSpc>
                <a:spcPct val="90000"/>
              </a:lnSpc>
              <a:spcAft>
                <a:spcPts val="1200"/>
              </a:spcAft>
              <a:buFont typeface="Arial" panose="020B0604020202020204" pitchFamily="34" charset="0"/>
              <a:buChar char="•"/>
            </a:pPr>
            <a:r>
              <a:rPr lang="en-US" dirty="0">
                <a:latin typeface="Century Gothic" panose="020B0502020202020204" pitchFamily="34" charset="0"/>
              </a:rPr>
              <a:t>Avoid jargon, slang, and complex words. </a:t>
            </a:r>
          </a:p>
          <a:p>
            <a:pPr marL="742950" lvl="1" indent="-228600">
              <a:lnSpc>
                <a:spcPct val="90000"/>
              </a:lnSpc>
              <a:spcAft>
                <a:spcPts val="1200"/>
              </a:spcAft>
              <a:buFont typeface="Arial" panose="020B0604020202020204" pitchFamily="34" charset="0"/>
              <a:buChar char="•"/>
            </a:pPr>
            <a:r>
              <a:rPr lang="en-US" dirty="0">
                <a:latin typeface="Century Gothic" panose="020B0502020202020204" pitchFamily="34" charset="0"/>
              </a:rPr>
              <a:t>Make your statement in a variety of ways.</a:t>
            </a:r>
          </a:p>
          <a:p>
            <a:pPr marL="742950" lvl="1" indent="-228600">
              <a:lnSpc>
                <a:spcPct val="90000"/>
              </a:lnSpc>
              <a:spcAft>
                <a:spcPts val="1200"/>
              </a:spcAft>
              <a:buFont typeface="Arial" panose="020B0604020202020204" pitchFamily="34" charset="0"/>
              <a:buChar char="•"/>
            </a:pPr>
            <a:r>
              <a:rPr lang="en-US" dirty="0">
                <a:latin typeface="Century Gothic" panose="020B0502020202020204" pitchFamily="34" charset="0"/>
              </a:rPr>
              <a:t>Write down key information for your patient to take home with them.</a:t>
            </a:r>
          </a:p>
        </p:txBody>
      </p:sp>
      <p:pic>
        <p:nvPicPr>
          <p:cNvPr id="4" name="Graphic 3">
            <a:extLst>
              <a:ext uri="{FF2B5EF4-FFF2-40B4-BE49-F238E27FC236}">
                <a16:creationId xmlns:a16="http://schemas.microsoft.com/office/drawing/2014/main" id="{5F0FFC2E-2788-88A8-A16F-A1A9239EAC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593192"/>
            <a:ext cx="5538125" cy="900645"/>
          </a:xfrm>
          <a:prstGeom prst="rect">
            <a:avLst/>
          </a:prstGeom>
        </p:spPr>
      </p:pic>
      <p:pic>
        <p:nvPicPr>
          <p:cNvPr id="7" name="Graphic 6">
            <a:extLst>
              <a:ext uri="{FF2B5EF4-FFF2-40B4-BE49-F238E27FC236}">
                <a16:creationId xmlns:a16="http://schemas.microsoft.com/office/drawing/2014/main" id="{A9795C51-BA22-8FCA-7ECA-D62BCDC5E8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473430">
            <a:off x="7676413" y="283584"/>
            <a:ext cx="3400425" cy="5496928"/>
          </a:xfrm>
          <a:prstGeom prst="rect">
            <a:avLst/>
          </a:prstGeom>
        </p:spPr>
      </p:pic>
    </p:spTree>
    <p:extLst>
      <p:ext uri="{BB962C8B-B14F-4D97-AF65-F5344CB8AC3E}">
        <p14:creationId xmlns:p14="http://schemas.microsoft.com/office/powerpoint/2010/main" val="2062890502"/>
      </p:ext>
    </p:extLst>
  </p:cSld>
  <p:clrMapOvr>
    <a:masterClrMapping/>
  </p:clrMapOvr>
  <mc:AlternateContent xmlns:mc="http://schemas.openxmlformats.org/markup-compatibility/2006" xmlns:p14="http://schemas.microsoft.com/office/powerpoint/2010/main">
    <mc:Choice Requires="p14">
      <p:transition spd="slow" p14:dur="1600" advTm="20000">
        <p:blinds dir="vert"/>
      </p:transition>
    </mc:Choice>
    <mc:Fallback xmlns="">
      <p:transition spd="slow" advTm="2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905000"/>
            <a:ext cx="7924800" cy="2862322"/>
          </a:xfrm>
          <a:prstGeom prst="rect">
            <a:avLst/>
          </a:prstGeom>
          <a:noFill/>
        </p:spPr>
        <p:txBody>
          <a:bodyPr wrap="square" rtlCol="0">
            <a:spAutoFit/>
          </a:bodyPr>
          <a:lstStyle/>
          <a:p>
            <a:pPr algn="ctr"/>
            <a:r>
              <a:rPr lang="en-US" sz="2000" dirty="0">
                <a:latin typeface="Century Gothic" panose="020B0502020202020204" pitchFamily="34" charset="0"/>
              </a:rPr>
              <a:t>For additional Provider Resources, please visit:</a:t>
            </a:r>
          </a:p>
          <a:p>
            <a:pPr algn="ctr"/>
            <a:endParaRPr lang="en-US" sz="2000" b="1" dirty="0">
              <a:latin typeface="Century Gothic" panose="020B0502020202020204" pitchFamily="34" charset="0"/>
            </a:endParaRPr>
          </a:p>
          <a:p>
            <a:pPr algn="ctr"/>
            <a:r>
              <a:rPr lang="en-US" sz="2000" b="1" dirty="0">
                <a:latin typeface="Century Gothic" panose="020B0502020202020204" pitchFamily="34" charset="0"/>
                <a:hlinkClick r:id="rId3" action="ppaction://hlinkfile"/>
              </a:rPr>
              <a:t>CommunityFirstHealthPlans.com/Providers</a:t>
            </a:r>
            <a:endParaRPr lang="en-US" sz="2000" b="1" dirty="0">
              <a:latin typeface="Century Gothic" panose="020B0502020202020204" pitchFamily="34" charset="0"/>
            </a:endParaRPr>
          </a:p>
          <a:p>
            <a:pPr algn="ctr"/>
            <a:endParaRPr lang="en-US" sz="2000" b="1" dirty="0">
              <a:latin typeface="Century Gothic" panose="020B0502020202020204" pitchFamily="34" charset="0"/>
            </a:endParaRPr>
          </a:p>
          <a:p>
            <a:pPr algn="ctr"/>
            <a:r>
              <a:rPr lang="en-US" sz="2000" b="1" dirty="0">
                <a:latin typeface="Century Gothic" panose="020B0502020202020204" pitchFamily="34" charset="0"/>
                <a:hlinkClick r:id="rId4"/>
              </a:rPr>
              <a:t>CommunityFirstHealthPlans.com/Provider-Educational-Sessions</a:t>
            </a:r>
            <a:endParaRPr lang="en-US" sz="2000" b="1" dirty="0">
              <a:latin typeface="Century Gothic" panose="020B0502020202020204" pitchFamily="34" charset="0"/>
            </a:endParaRPr>
          </a:p>
          <a:p>
            <a:pPr algn="ctr"/>
            <a:endParaRPr lang="en-US" sz="2000" b="1" dirty="0">
              <a:latin typeface="Century Gothic" panose="020B0502020202020204" pitchFamily="34" charset="0"/>
            </a:endParaRPr>
          </a:p>
          <a:p>
            <a:pPr algn="ctr"/>
            <a:r>
              <a:rPr lang="en-US" sz="2000" b="1" dirty="0">
                <a:latin typeface="Century Gothic" panose="020B0502020202020204" pitchFamily="34" charset="0"/>
                <a:hlinkClick r:id="rId5"/>
              </a:rPr>
              <a:t>CommunityFirstHealthPlans.com/</a:t>
            </a:r>
            <a:r>
              <a:rPr lang="en-US" sz="2000" b="1" dirty="0" err="1">
                <a:latin typeface="Century Gothic" panose="020B0502020202020204" pitchFamily="34" charset="0"/>
                <a:hlinkClick r:id="rId5"/>
              </a:rPr>
              <a:t>ProviderPortal</a:t>
            </a:r>
            <a:endParaRPr lang="en-US" sz="2000" b="1" dirty="0">
              <a:latin typeface="Century Gothic" panose="020B0502020202020204" pitchFamily="34" charset="0"/>
            </a:endParaRPr>
          </a:p>
          <a:p>
            <a:pPr algn="ctr"/>
            <a:endParaRPr lang="en-US" sz="2000" b="1" dirty="0">
              <a:latin typeface="Century Gothic" panose="020B0502020202020204" pitchFamily="34" charset="0"/>
            </a:endParaRPr>
          </a:p>
          <a:p>
            <a:pPr algn="ctr"/>
            <a:r>
              <a:rPr lang="en-US" sz="2000" b="1" dirty="0">
                <a:latin typeface="Century Gothic" panose="020B0502020202020204" pitchFamily="34" charset="0"/>
                <a:hlinkClick r:id="rId6"/>
              </a:rPr>
              <a:t>ThinkCulturalHealth.HHS.gov </a:t>
            </a:r>
            <a:endParaRPr lang="en-US" sz="2000" b="1" dirty="0">
              <a:latin typeface="Century Gothic" panose="020B0502020202020204" pitchFamily="34" charset="0"/>
            </a:endParaRPr>
          </a:p>
        </p:txBody>
      </p:sp>
      <p:pic>
        <p:nvPicPr>
          <p:cNvPr id="5" name="Graphic 4">
            <a:extLst>
              <a:ext uri="{FF2B5EF4-FFF2-40B4-BE49-F238E27FC236}">
                <a16:creationId xmlns:a16="http://schemas.microsoft.com/office/drawing/2014/main" id="{B16DD591-9EE1-C991-7D1E-A62BF1C153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14775" y="914400"/>
            <a:ext cx="4362450" cy="619125"/>
          </a:xfrm>
          <a:prstGeom prst="rect">
            <a:avLst/>
          </a:prstGeom>
        </p:spPr>
      </p:pic>
    </p:spTree>
    <p:extLst>
      <p:ext uri="{BB962C8B-B14F-4D97-AF65-F5344CB8AC3E}">
        <p14:creationId xmlns:p14="http://schemas.microsoft.com/office/powerpoint/2010/main" val="3089988526"/>
      </p:ext>
    </p:extLst>
  </p:cSld>
  <p:clrMapOvr>
    <a:masterClrMapping/>
  </p:clrMapOvr>
  <mc:AlternateContent xmlns:mc="http://schemas.openxmlformats.org/markup-compatibility/2006" xmlns:p14="http://schemas.microsoft.com/office/powerpoint/2010/main">
    <mc:Choice Requires="p14">
      <p:transition spd="slow" p14:dur="3000" advTm="15000">
        <p14:shred/>
      </p:transition>
    </mc:Choice>
    <mc:Fallback xmlns="">
      <p:transition spd="slow" advTm="15000">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1143</TotalTime>
  <Words>1218</Words>
  <Application>Microsoft Office PowerPoint</Application>
  <PresentationFormat>Widescreen</PresentationFormat>
  <Paragraphs>96</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Lara</dc:creator>
  <cp:lastModifiedBy>Alissa Reinhard</cp:lastModifiedBy>
  <cp:revision>64</cp:revision>
  <cp:lastPrinted>2020-02-27T16:29:28Z</cp:lastPrinted>
  <dcterms:created xsi:type="dcterms:W3CDTF">2020-02-26T15:07:26Z</dcterms:created>
  <dcterms:modified xsi:type="dcterms:W3CDTF">2024-05-07T14:29:46Z</dcterms:modified>
</cp:coreProperties>
</file>